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74" r:id="rId3"/>
    <p:sldId id="275" r:id="rId4"/>
    <p:sldId id="259" r:id="rId5"/>
    <p:sldId id="270" r:id="rId6"/>
    <p:sldId id="280" r:id="rId7"/>
    <p:sldId id="278" r:id="rId8"/>
    <p:sldId id="272" r:id="rId9"/>
    <p:sldId id="279" r:id="rId10"/>
    <p:sldId id="273" r:id="rId11"/>
    <p:sldId id="271" r:id="rId12"/>
    <p:sldId id="276" r:id="rId13"/>
    <p:sldId id="277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MUÑOZ QUIROGA" initials="CMQ" lastIdx="1" clrIdx="0">
    <p:extLst>
      <p:ext uri="{19B8F6BF-5375-455C-9EA6-DF929625EA0E}">
        <p15:presenceInfo xmlns:p15="http://schemas.microsoft.com/office/powerpoint/2012/main" userId="4a3fb0ac2c4487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674C3"/>
    <a:srgbClr val="FFFFFF"/>
    <a:srgbClr val="41E73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10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2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88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65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980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61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42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58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68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39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65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vieira95/Projetos_Disciplina_IE323/tree/main/Projeto2/BitMovel-Robo-Bluetoot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hyperlink" Target="https://docs.google.com/document/d/19eDUn6APOkDckY-d9zxlf_N0l-tGTjby_PLXqS_WKOg" TargetMode="External"/><Relationship Id="rId16" Type="http://schemas.openxmlformats.org/officeDocument/2006/relationships/image" Target="../media/image10.jpeg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document/d/19eDUn6APOkDckY-d9zxlf_N0l-tGTjby_PLXqS_WKOg/edit?usp=sharing" TargetMode="External"/><Relationship Id="rId11" Type="http://schemas.microsoft.com/office/2007/relationships/hdphoto" Target="../media/hdphoto4.wdp"/><Relationship Id="rId5" Type="http://schemas.openxmlformats.org/officeDocument/2006/relationships/hyperlink" Target="https://www.tinkercad.com/things/1lvaPDfdjkt-chassi-bitmovel/edit?sharecode=c4YGIVprehL-UuPeUL_7wFy6jiYbiTO2cclIelt4kQc" TargetMode="External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19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000000"/>
                </a:solidFill>
                <a:latin typeface="Arial" panose="020B0604020202020204" pitchFamily="34" charset="0"/>
              </a:rPr>
              <a:t>Robô </a:t>
            </a:r>
            <a:r>
              <a:rPr lang="pt-BR" sz="3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explorador</a:t>
            </a:r>
            <a:endParaRPr lang="pt-BR" sz="36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69177" y="1568067"/>
            <a:ext cx="1092614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/>
              <a:t>Objetivo geral</a:t>
            </a:r>
            <a:r>
              <a:rPr lang="pt-BR" altLang="pt-BR" sz="2400" b="1" dirty="0" smtClean="0"/>
              <a:t>: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 smtClean="0"/>
              <a:t>Apresentar </a:t>
            </a:r>
            <a:r>
              <a:rPr lang="pt-BR" altLang="pt-BR" sz="2400" dirty="0"/>
              <a:t>aos estudantes uma ideia para a criação de robôs, unindo conceitos </a:t>
            </a:r>
            <a:r>
              <a:rPr lang="pt-BR" altLang="pt-BR" sz="2400" dirty="0" smtClean="0"/>
              <a:t>como </a:t>
            </a:r>
            <a:r>
              <a:rPr lang="pt-BR" altLang="pt-BR" sz="2400" dirty="0"/>
              <a:t>lógica para movimentação </a:t>
            </a:r>
            <a:r>
              <a:rPr lang="pt-BR" altLang="pt-BR" sz="2400" dirty="0" smtClean="0"/>
              <a:t>de motores e leitura de sensores, que permitam integrar características de </a:t>
            </a:r>
            <a:r>
              <a:rPr lang="pt-BR" altLang="pt-BR" sz="2400" dirty="0"/>
              <a:t>exploração </a:t>
            </a:r>
            <a:r>
              <a:rPr lang="pt-BR" altLang="pt-BR" sz="2400" dirty="0" smtClean="0"/>
              <a:t>e telemetria</a:t>
            </a:r>
            <a:r>
              <a:rPr lang="pt-BR" altLang="pt-BR" sz="2400" dirty="0"/>
              <a:t>.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400" dirty="0" smtClean="0"/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 smtClean="0"/>
              <a:t>Objetivos específicos:</a:t>
            </a:r>
            <a:endParaRPr lang="pt-BR" altLang="pt-BR" sz="24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419" altLang="pt-BR" sz="2400" dirty="0" smtClean="0"/>
              <a:t>Implementar </a:t>
            </a:r>
            <a:r>
              <a:rPr lang="pt-BR" altLang="pt-BR" sz="2400" dirty="0" smtClean="0"/>
              <a:t>sinais </a:t>
            </a:r>
            <a:r>
              <a:rPr lang="pt-BR" altLang="pt-BR" sz="2400" dirty="0"/>
              <a:t>modulados por largura de pulso (PWM) para o controle de </a:t>
            </a:r>
            <a:r>
              <a:rPr lang="pt-BR" altLang="pt-BR" sz="2400" dirty="0" smtClean="0"/>
              <a:t>motores.</a:t>
            </a:r>
          </a:p>
          <a:p>
            <a:pPr marL="45720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Incorporar ao robô sensores para a exploração e controle (câmera</a:t>
            </a:r>
            <a:r>
              <a:rPr lang="pt-BR" altLang="pt-BR" sz="2400" dirty="0"/>
              <a:t>, sensor de </a:t>
            </a:r>
            <a:r>
              <a:rPr lang="pt-BR" altLang="pt-BR" sz="2400" dirty="0" smtClean="0"/>
              <a:t>proximidade, </a:t>
            </a:r>
            <a:r>
              <a:rPr lang="pt-BR" altLang="pt-BR" sz="2400" dirty="0"/>
              <a:t>sensor de </a:t>
            </a:r>
            <a:r>
              <a:rPr lang="pt-BR" altLang="pt-BR" sz="2400" dirty="0" smtClean="0"/>
              <a:t>temperatura e sensor de humidade). 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Criar um </a:t>
            </a:r>
            <a:r>
              <a:rPr lang="pt-BR" altLang="pt-BR" sz="2400" dirty="0"/>
              <a:t>aplicativo </a:t>
            </a:r>
            <a:r>
              <a:rPr lang="pt-BR" altLang="pt-BR" sz="2400" dirty="0" smtClean="0"/>
              <a:t>de celular para o controle e o monitoramento </a:t>
            </a:r>
            <a:r>
              <a:rPr lang="pt-BR" altLang="pt-BR" sz="2400" dirty="0"/>
              <a:t>do robô</a:t>
            </a:r>
            <a:r>
              <a:rPr lang="pt-BR" altLang="pt-BR" sz="24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Comunicar via Bluetooth o robô com o aplicativo de celular.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020607" y="552796"/>
            <a:ext cx="6181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Fluxograma </a:t>
            </a:r>
            <a:r>
              <a:rPr lang="pt-BR" altLang="pt-BR" sz="3200" b="1" dirty="0" smtClean="0"/>
              <a:t>de aplicativo </a:t>
            </a:r>
            <a:r>
              <a:rPr lang="pt-BR" altLang="pt-BR" sz="3200" b="1" dirty="0"/>
              <a:t>de celular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Fluxograma_AppInv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16" y="1279985"/>
            <a:ext cx="7709988" cy="52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ángulo 8"/>
          <p:cNvSpPr/>
          <p:nvPr/>
        </p:nvSpPr>
        <p:spPr>
          <a:xfrm>
            <a:off x="5192580" y="554134"/>
            <a:ext cx="183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dirty="0" smtClean="0"/>
              <a:t>Resultado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807870" y="1707656"/>
            <a:ext cx="4902050" cy="3077704"/>
            <a:chOff x="1041550" y="2012456"/>
            <a:chExt cx="4690105" cy="2935464"/>
          </a:xfrm>
        </p:grpSpPr>
        <p:pic>
          <p:nvPicPr>
            <p:cNvPr id="5124" name="Picture 4" descr="Módulo Bluetooth HC-05 - Robotpart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26778">
              <a:off x="3739429" y="2012456"/>
              <a:ext cx="1442985" cy="144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3" b="95990" l="0" r="96438">
                          <a14:foregroundMark x1="12055" y1="18797" x2="12055" y2="18797"/>
                          <a14:foregroundMark x1="8767" y1="37093" x2="8767" y2="37093"/>
                          <a14:foregroundMark x1="8767" y1="42607" x2="12466" y2="15539"/>
                          <a14:foregroundMark x1="10548" y1="14286" x2="17808" y2="5764"/>
                          <a14:foregroundMark x1="17808" y1="10526" x2="22603" y2="6516"/>
                          <a14:foregroundMark x1="53425" y1="18296" x2="54247" y2="18546"/>
                          <a14:foregroundMark x1="68356" y1="22556" x2="68356" y2="22556"/>
                          <a14:foregroundMark x1="64110" y1="24060" x2="66301" y2="21303"/>
                          <a14:foregroundMark x1="66849" y1="21805" x2="68493" y2="22055"/>
                          <a14:foregroundMark x1="68493" y1="21805" x2="70411" y2="22807"/>
                          <a14:foregroundMark x1="22466" y1="6767" x2="24110" y2="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1550" y="2384424"/>
              <a:ext cx="4690105" cy="2563496"/>
            </a:xfrm>
            <a:prstGeom prst="rect">
              <a:avLst/>
            </a:prstGeom>
          </p:spPr>
        </p:pic>
      </p:grpSp>
      <p:sp>
        <p:nvSpPr>
          <p:cNvPr id="4" name="CuadroTexto 3"/>
          <p:cNvSpPr txBox="1"/>
          <p:nvPr/>
        </p:nvSpPr>
        <p:spPr>
          <a:xfrm>
            <a:off x="5745790" y="2478189"/>
            <a:ext cx="731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8000" dirty="0" smtClean="0">
                <a:solidFill>
                  <a:srgbClr val="00B050"/>
                </a:solidFill>
              </a:rPr>
              <a:t>+</a:t>
            </a:r>
            <a:endParaRPr lang="pt-BR" sz="8000" dirty="0">
              <a:solidFill>
                <a:srgbClr val="00B050"/>
              </a:solidFill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1128448" y="4926656"/>
            <a:ext cx="4057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/>
              <a:t>Robô explorador</a:t>
            </a:r>
            <a:endParaRPr lang="pt-BR" sz="2000" dirty="0"/>
          </a:p>
        </p:txBody>
      </p:sp>
      <p:sp>
        <p:nvSpPr>
          <p:cNvPr id="51" name="Rectángulo 50"/>
          <p:cNvSpPr/>
          <p:nvPr/>
        </p:nvSpPr>
        <p:spPr>
          <a:xfrm>
            <a:off x="6647820" y="4926656"/>
            <a:ext cx="4718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Aplicativo de celular feito no </a:t>
            </a:r>
            <a:r>
              <a:rPr lang="pt-BR" sz="2000" dirty="0" err="1"/>
              <a:t>App</a:t>
            </a:r>
            <a:r>
              <a:rPr lang="pt-BR" sz="2000" dirty="0"/>
              <a:t> Inventor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6275316" y="2146572"/>
            <a:ext cx="5378382" cy="2589863"/>
            <a:chOff x="6275316" y="2146572"/>
            <a:chExt cx="5378382" cy="2589863"/>
          </a:xfrm>
        </p:grpSpPr>
        <p:grpSp>
          <p:nvGrpSpPr>
            <p:cNvPr id="6" name="Grupo 5"/>
            <p:cNvGrpSpPr/>
            <p:nvPr/>
          </p:nvGrpSpPr>
          <p:grpSpPr>
            <a:xfrm>
              <a:off x="6275316" y="2146572"/>
              <a:ext cx="5378382" cy="2589863"/>
              <a:chOff x="-331140" y="40568"/>
              <a:chExt cx="5378382" cy="2589863"/>
            </a:xfrm>
          </p:grpSpPr>
          <p:pic>
            <p:nvPicPr>
              <p:cNvPr id="5" name="Imagen 4"/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941" y="353950"/>
                <a:ext cx="4155685" cy="1980000"/>
              </a:xfrm>
              <a:prstGeom prst="rect">
                <a:avLst/>
              </a:prstGeom>
            </p:spPr>
          </p:pic>
          <p:pic>
            <p:nvPicPr>
              <p:cNvPr id="28" name="Picture 2" descr="Imagens Iphone PNG e Vetor, com Fundo Transparente Para Download Grátis |  Pngtree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81" r="25430"/>
              <a:stretch/>
            </p:blipFill>
            <p:spPr bwMode="auto">
              <a:xfrm rot="16200000">
                <a:off x="1063119" y="-1353691"/>
                <a:ext cx="2589863" cy="5378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8" name="Picture 4" descr="Cómo diagnosticar un problema en tu cultivo? - Revista InfoAgro Méxic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480" y="2824480"/>
              <a:ext cx="3403600" cy="124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upo 38"/>
          <p:cNvGrpSpPr/>
          <p:nvPr/>
        </p:nvGrpSpPr>
        <p:grpSpPr>
          <a:xfrm>
            <a:off x="6262305" y="2146573"/>
            <a:ext cx="5378382" cy="2589863"/>
            <a:chOff x="6912726" y="-40954"/>
            <a:chExt cx="5378382" cy="2589863"/>
          </a:xfrm>
        </p:grpSpPr>
        <p:sp>
          <p:nvSpPr>
            <p:cNvPr id="38" name="Rectángulo 37"/>
            <p:cNvSpPr/>
            <p:nvPr/>
          </p:nvSpPr>
          <p:spPr>
            <a:xfrm>
              <a:off x="7518400" y="233680"/>
              <a:ext cx="4246880" cy="2032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5" name="Picture 2" descr="Imagens Iphone PNG e Vetor, com Fundo Transparente Para Download Grátis |  Pngtre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1" r="25430"/>
            <a:stretch/>
          </p:blipFill>
          <p:spPr bwMode="auto">
            <a:xfrm rot="16200000">
              <a:off x="8306985" y="-1435213"/>
              <a:ext cx="2589863" cy="537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QRCode_Androi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495" y="35920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27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-0.23385 0.0349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0" grpId="0"/>
      <p:bldP spid="50" grpId="1"/>
      <p:bldP spid="51" grpId="0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15551" y="0"/>
            <a:ext cx="12176449" cy="6858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Teste_ESP32_C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991" r="5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ángulo 4"/>
          <p:cNvSpPr/>
          <p:nvPr/>
        </p:nvSpPr>
        <p:spPr>
          <a:xfrm>
            <a:off x="785031" y="361155"/>
            <a:ext cx="2204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b="1" dirty="0"/>
              <a:t>C</a:t>
            </a:r>
            <a:r>
              <a:rPr lang="pt-BR" altLang="pt-BR" sz="3200" b="1" dirty="0" smtClean="0"/>
              <a:t>onclusões:</a:t>
            </a:r>
            <a:endParaRPr lang="pt-BR" sz="32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9136" y="1057461"/>
            <a:ext cx="1046893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Foi proposta e desenvolvida a ideia de implementação do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 controlado por </a:t>
            </a:r>
            <a:r>
              <a:rPr lang="pt-BR" altLang="pt-BR" sz="3000" dirty="0" smtClean="0"/>
              <a:t>aplicativo de celular via </a:t>
            </a:r>
            <a:r>
              <a:rPr lang="pt-BR" altLang="pt-BR" sz="3000" dirty="0" err="1" smtClean="0"/>
              <a:t>bluetooth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A configuração da </a:t>
            </a:r>
            <a:r>
              <a:rPr lang="pt-BR" altLang="pt-BR" sz="3000" dirty="0" err="1" smtClean="0"/>
              <a:t>BitDogLab</a:t>
            </a:r>
            <a:r>
              <a:rPr lang="pt-BR" altLang="pt-BR" sz="3000" dirty="0" smtClean="0"/>
              <a:t> e </a:t>
            </a:r>
            <a:r>
              <a:rPr lang="pt-BR" altLang="pt-BR" sz="3000" dirty="0"/>
              <a:t>do robô </a:t>
            </a:r>
            <a:r>
              <a:rPr lang="pt-BR" altLang="pt-BR" sz="3000" dirty="0" err="1" smtClean="0"/>
              <a:t>BitMóvel</a:t>
            </a:r>
            <a:r>
              <a:rPr lang="pt-BR" altLang="pt-BR" sz="3000" dirty="0" smtClean="0"/>
              <a:t>, integrados com o entorno de programação </a:t>
            </a:r>
            <a:r>
              <a:rPr lang="pt-BR" altLang="pt-BR" sz="3000" dirty="0"/>
              <a:t>MIT </a:t>
            </a:r>
            <a:r>
              <a:rPr lang="pt-BR" altLang="pt-BR" sz="3000" dirty="0" err="1"/>
              <a:t>App</a:t>
            </a:r>
            <a:r>
              <a:rPr lang="pt-BR" altLang="pt-BR" sz="3000" dirty="0"/>
              <a:t> </a:t>
            </a:r>
            <a:r>
              <a:rPr lang="pt-BR" altLang="pt-BR" sz="3000" dirty="0" smtClean="0"/>
              <a:t>Inventor, facilitaram o desenvolvimento e a implementação do projeto.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Foi </a:t>
            </a:r>
            <a:r>
              <a:rPr lang="pt-BR" altLang="pt-BR" sz="3000" dirty="0"/>
              <a:t>alcançado o objetivo de desenvolver o aplicativo de celular para controlar 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, </a:t>
            </a:r>
            <a:r>
              <a:rPr lang="pt-BR" altLang="pt-BR" sz="3000" dirty="0" smtClean="0"/>
              <a:t>e observa-se </a:t>
            </a:r>
            <a:r>
              <a:rPr lang="pt-BR" altLang="pt-BR" sz="3000" dirty="0"/>
              <a:t>um grande potencial para adicionar futuras funcionalidades que possam expandir ainda mais as capacidades do projeto.</a:t>
            </a:r>
          </a:p>
        </p:txBody>
      </p:sp>
    </p:spTree>
    <p:extLst>
      <p:ext uri="{BB962C8B-B14F-4D97-AF65-F5344CB8AC3E}">
        <p14:creationId xmlns:p14="http://schemas.microsoft.com/office/powerpoint/2010/main" val="414780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80" y="361979"/>
            <a:ext cx="1939731" cy="104628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828312" y="1446403"/>
            <a:ext cx="10512593" cy="1439924"/>
          </a:xfrm>
        </p:spPr>
        <p:txBody>
          <a:bodyPr vert="horz" lIns="87081" tIns="43540" rIns="87081" bIns="43540" rtlCol="0" anchor="ctr">
            <a:noAutofit/>
          </a:bodyPr>
          <a:lstStyle/>
          <a:p>
            <a:r>
              <a:rPr lang="pt-BR" sz="3600" b="1" dirty="0">
                <a:latin typeface="Calibri" panose="020F0502020204030204" pitchFamily="34" charset="0"/>
                <a:cs typeface="Calibri" panose="020F0502020204030204" pitchFamily="34" charset="0"/>
              </a:rPr>
              <a:t>Robô </a:t>
            </a:r>
            <a:r>
              <a:rPr lang="pt-BR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explorador</a:t>
            </a:r>
            <a:endParaRPr lang="pt-BR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ítulo 3"/>
          <p:cNvSpPr>
            <a:spLocks noGrp="1"/>
          </p:cNvSpPr>
          <p:nvPr>
            <p:ph type="subTitle" idx="1"/>
          </p:nvPr>
        </p:nvSpPr>
        <p:spPr>
          <a:xfrm>
            <a:off x="633431" y="4697767"/>
            <a:ext cx="10902353" cy="1935481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Autores</a:t>
            </a:r>
          </a:p>
          <a:p>
            <a:r>
              <a:rPr lang="pt-BR" dirty="0"/>
              <a:t>Carlos </a:t>
            </a:r>
            <a:r>
              <a:rPr lang="pt-BR" dirty="0" smtClean="0"/>
              <a:t>J. </a:t>
            </a:r>
            <a:r>
              <a:rPr lang="pt-BR" dirty="0"/>
              <a:t>Muñoz Quiroga, RA: 204200</a:t>
            </a:r>
            <a:br>
              <a:rPr lang="pt-BR" dirty="0"/>
            </a:br>
            <a:r>
              <a:rPr lang="pt-BR" dirty="0" err="1"/>
              <a:t>Patric</a:t>
            </a:r>
            <a:r>
              <a:rPr lang="pt-BR" dirty="0"/>
              <a:t> </a:t>
            </a:r>
            <a:r>
              <a:rPr lang="pt-BR" dirty="0" err="1"/>
              <a:t>Moreto</a:t>
            </a:r>
            <a:r>
              <a:rPr lang="pt-BR" dirty="0"/>
              <a:t>, RA: 223083</a:t>
            </a:r>
          </a:p>
          <a:p>
            <a:pPr>
              <a:lnSpc>
                <a:spcPct val="210000"/>
              </a:lnSpc>
            </a:pP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Campinas </a:t>
            </a:r>
            <a:r>
              <a:rPr lang="pt-BR" sz="2667" dirty="0">
                <a:solidFill>
                  <a:schemeClr val="tx1"/>
                </a:solidFill>
                <a:latin typeface="+mj-lt"/>
              </a:rPr>
              <a:t>- </a:t>
            </a: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2024</a:t>
            </a:r>
            <a:endParaRPr lang="pt-BR" sz="2667" dirty="0">
              <a:latin typeface="+mj-lt"/>
            </a:endParaRPr>
          </a:p>
        </p:txBody>
      </p:sp>
      <p:pic>
        <p:nvPicPr>
          <p:cNvPr id="10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7" y="277137"/>
            <a:ext cx="1564967" cy="1440000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2F9FF39F-D031-2858-4897-170D9B29F357}"/>
              </a:ext>
            </a:extLst>
          </p:cNvPr>
          <p:cNvSpPr txBox="1"/>
          <p:nvPr/>
        </p:nvSpPr>
        <p:spPr>
          <a:xfrm>
            <a:off x="3821457" y="3496870"/>
            <a:ext cx="452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cs typeface="Calibri" panose="020F0502020204030204" pitchFamily="34" charset="0"/>
              </a:rPr>
              <a:t>OBRIGADO</a:t>
            </a:r>
            <a:r>
              <a:rPr lang="pt-BR" sz="5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5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20102" y="285079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u="sng" dirty="0" smtClean="0">
                <a:latin typeface="-apple-system"/>
                <a:hlinkClick r:id="rId4"/>
              </a:rPr>
              <a:t>Projeto_Disciplina_IE323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3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77941"/>
            <a:ext cx="104689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EF06CO03: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Descrever com precisão a solução de um problema, construindo o programa que implementa a solução descrita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/>
              <a:t>EF09CO03:</a:t>
            </a:r>
            <a:r>
              <a:rPr lang="pt-BR" altLang="pt-BR" sz="3000" dirty="0"/>
              <a:t> Usar autômatos para descrever comportamentos de forma abstrata automatizando-os através de uma linguagem de programação baseada em eventos</a:t>
            </a:r>
            <a:r>
              <a:rPr lang="pt-BR" altLang="pt-BR" sz="3000" dirty="0" smtClean="0"/>
              <a:t>.</a:t>
            </a:r>
            <a:endParaRPr lang="pt-BR" altLang="pt-BR" sz="3000" dirty="0"/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7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80789"/>
            <a:ext cx="1046893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EM13CO07: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Compreender as diferentes tecnologias, bem como equipamentos, protocolos e serviços envolvidos no funcionamento de redes de computadores, identificando suas possibilidades de escala e confiabilidade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EM13CO16: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Desenvolver projetos com robótica, utilizando artefatos físicos ou simuladores.</a:t>
            </a:r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6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tDogLab Raspberry Pi Pico Retro Game Micro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5556" l="24688" r="73125">
                        <a14:foregroundMark x1="43750" y1="90556" x2="43750" y2="90556"/>
                        <a14:foregroundMark x1="68438" y1="91667" x2="68438" y2="91667"/>
                        <a14:foregroundMark x1="49063" y1="10556" x2="49063" y2="10556"/>
                        <a14:foregroundMark x1="42813" y1="11111" x2="42813" y2="11111"/>
                        <a14:foregroundMark x1="69688" y1="88889" x2="69688" y2="88889"/>
                        <a14:foregroundMark x1="46250" y1="90556" x2="46250" y2="90556"/>
                        <a14:foregroundMark x1="59688" y1="90000" x2="59688" y2="90000"/>
                        <a14:foregroundMark x1="40313" y1="91667" x2="40313" y2="91667"/>
                        <a14:foregroundMark x1="30938" y1="92778" x2="30938" y2="92778"/>
                        <a14:foregroundMark x1="43125" y1="91667" x2="43125" y2="91667"/>
                        <a14:foregroundMark x1="38125" y1="91667" x2="38438" y2="91667"/>
                        <a14:foregroundMark x1="36563" y1="92778" x2="36563" y2="92778"/>
                        <a14:foregroundMark x1="33750" y1="93333" x2="33750" y2="93333"/>
                        <a14:foregroundMark x1="30000" y1="93333" x2="30000" y2="93333"/>
                        <a14:foregroundMark x1="66563" y1="92222" x2="66563" y2="92222"/>
                        <a14:foregroundMark x1="45313" y1="91667" x2="45313" y2="91667"/>
                        <a14:foregroundMark x1="49063" y1="91667" x2="49063" y2="91667"/>
                        <a14:foregroundMark x1="48438" y1="92222" x2="48438" y2="92222"/>
                        <a14:foregroundMark x1="44688" y1="92778" x2="44688" y2="92778"/>
                        <a14:foregroundMark x1="50625" y1="91667" x2="50625" y2="91667"/>
                        <a14:foregroundMark x1="52500" y1="91667" x2="52500" y2="91667"/>
                        <a14:foregroundMark x1="54375" y1="91667" x2="54375" y2="91667"/>
                        <a14:foregroundMark x1="55937" y1="91667" x2="55937" y2="91667"/>
                        <a14:foregroundMark x1="57188" y1="91667" x2="57188" y2="91667"/>
                        <a14:foregroundMark x1="60625" y1="91667" x2="60625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4" r="23950"/>
          <a:stretch/>
        </p:blipFill>
        <p:spPr bwMode="auto">
          <a:xfrm>
            <a:off x="794733" y="2130921"/>
            <a:ext cx="3441032" cy="36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3191069" y="3637842"/>
            <a:ext cx="4048101" cy="1109503"/>
            <a:chOff x="3024868" y="3803094"/>
            <a:chExt cx="4048101" cy="1109503"/>
          </a:xfrm>
        </p:grpSpPr>
        <p:sp>
          <p:nvSpPr>
            <p:cNvPr id="24" name="Rectángulo 23"/>
            <p:cNvSpPr/>
            <p:nvPr/>
          </p:nvSpPr>
          <p:spPr>
            <a:xfrm>
              <a:off x="4815894" y="4512487"/>
              <a:ext cx="2257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Matriz </a:t>
              </a:r>
              <a:r>
                <a:rPr lang="pt-BR" sz="2000" dirty="0"/>
                <a:t>de </a:t>
              </a:r>
              <a:r>
                <a:rPr lang="pt-BR" sz="2000" dirty="0" err="1"/>
                <a:t>LEDs</a:t>
              </a:r>
              <a:r>
                <a:rPr lang="pt-BR" sz="2000" dirty="0"/>
                <a:t> 5 x </a:t>
              </a:r>
              <a:r>
                <a:rPr lang="pt-BR" sz="2000" dirty="0" smtClean="0"/>
                <a:t>5</a:t>
              </a:r>
              <a:endParaRPr lang="pt-BR" sz="2000" dirty="0"/>
            </a:p>
          </p:txBody>
        </p:sp>
        <p:cxnSp>
          <p:nvCxnSpPr>
            <p:cNvPr id="31" name="Conector recto de flecha 30"/>
            <p:cNvCxnSpPr>
              <a:stCxn id="24" idx="1"/>
            </p:cNvCxnSpPr>
            <p:nvPr/>
          </p:nvCxnSpPr>
          <p:spPr>
            <a:xfrm flipH="1" flipV="1">
              <a:off x="3024868" y="3803094"/>
              <a:ext cx="1791026" cy="9094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/>
          <p:cNvGrpSpPr/>
          <p:nvPr/>
        </p:nvGrpSpPr>
        <p:grpSpPr>
          <a:xfrm>
            <a:off x="3387012" y="2258914"/>
            <a:ext cx="7142443" cy="400110"/>
            <a:chOff x="2817845" y="2454252"/>
            <a:chExt cx="7142443" cy="400110"/>
          </a:xfrm>
        </p:grpSpPr>
        <p:sp>
          <p:nvSpPr>
            <p:cNvPr id="25" name="Rectángulo 2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UART/I2C (canal 0</a:t>
              </a:r>
              <a:r>
                <a:rPr lang="pt-BR" sz="2000" dirty="0" smtClean="0"/>
                <a:t>)</a:t>
              </a:r>
              <a:endParaRPr lang="pt-BR" sz="2000" dirty="0"/>
            </a:p>
          </p:txBody>
        </p:sp>
        <p:cxnSp>
          <p:nvCxnSpPr>
            <p:cNvPr id="35" name="Conector recto de flecha 34"/>
            <p:cNvCxnSpPr>
              <a:stCxn id="25" idx="1"/>
            </p:cNvCxnSpPr>
            <p:nvPr/>
          </p:nvCxnSpPr>
          <p:spPr>
            <a:xfrm flipH="1" flipV="1">
              <a:off x="2817845" y="2563794"/>
              <a:ext cx="1998049" cy="905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3881535" y="2816165"/>
            <a:ext cx="2018987" cy="730618"/>
            <a:chOff x="3918718" y="3240845"/>
            <a:chExt cx="2018987" cy="730618"/>
          </a:xfrm>
        </p:grpSpPr>
        <p:sp>
          <p:nvSpPr>
            <p:cNvPr id="23" name="Rectángulo 22"/>
            <p:cNvSpPr/>
            <p:nvPr/>
          </p:nvSpPr>
          <p:spPr>
            <a:xfrm>
              <a:off x="5021167" y="3571353"/>
              <a:ext cx="9165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err="1" smtClean="0"/>
                <a:t>Buzzer</a:t>
              </a:r>
              <a:endParaRPr lang="pt-BR" sz="2000" dirty="0"/>
            </a:p>
          </p:txBody>
        </p:sp>
        <p:cxnSp>
          <p:nvCxnSpPr>
            <p:cNvPr id="36" name="Conector recto de flecha 35"/>
            <p:cNvCxnSpPr>
              <a:stCxn id="23" idx="1"/>
            </p:cNvCxnSpPr>
            <p:nvPr/>
          </p:nvCxnSpPr>
          <p:spPr>
            <a:xfrm flipH="1" flipV="1">
              <a:off x="3918718" y="3240845"/>
              <a:ext cx="1102449" cy="530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ángulo 53"/>
          <p:cNvSpPr/>
          <p:nvPr/>
        </p:nvSpPr>
        <p:spPr>
          <a:xfrm>
            <a:off x="2102868" y="545639"/>
            <a:ext cx="8015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de hardware utilizados da </a:t>
            </a:r>
            <a:r>
              <a:rPr lang="pt-BR" altLang="pt-BR" sz="3200" b="1" dirty="0" err="1"/>
              <a:t>BitDogLab</a:t>
            </a:r>
            <a:endParaRPr lang="pt-BR" altLang="pt-BR" sz="3200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1912776" y="1437839"/>
            <a:ext cx="6697683" cy="819330"/>
            <a:chOff x="3262605" y="2454252"/>
            <a:chExt cx="6697683" cy="819330"/>
          </a:xfrm>
        </p:grpSpPr>
        <p:sp>
          <p:nvSpPr>
            <p:cNvPr id="15" name="Rectángulo 1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</a:t>
              </a:r>
              <a:r>
                <a:rPr lang="pt-BR" sz="2000" dirty="0" smtClean="0"/>
                <a:t>I2C </a:t>
              </a:r>
              <a:r>
                <a:rPr lang="pt-BR" sz="2000" dirty="0"/>
                <a:t>(canal </a:t>
              </a:r>
              <a:r>
                <a:rPr lang="pt-BR" sz="2000" dirty="0" smtClean="0"/>
                <a:t>1)</a:t>
              </a:r>
              <a:endParaRPr lang="pt-BR" sz="2000" dirty="0"/>
            </a:p>
          </p:txBody>
        </p:sp>
        <p:cxnSp>
          <p:nvCxnSpPr>
            <p:cNvPr id="16" name="Conector recto de flecha 15"/>
            <p:cNvCxnSpPr>
              <a:stCxn id="15" idx="1"/>
            </p:cNvCxnSpPr>
            <p:nvPr/>
          </p:nvCxnSpPr>
          <p:spPr>
            <a:xfrm flipH="1">
              <a:off x="3262605" y="2654307"/>
              <a:ext cx="1553289" cy="6192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/>
          <p:cNvGrpSpPr/>
          <p:nvPr/>
        </p:nvGrpSpPr>
        <p:grpSpPr>
          <a:xfrm>
            <a:off x="2939143" y="4838404"/>
            <a:ext cx="8378892" cy="830693"/>
            <a:chOff x="2364771" y="4081904"/>
            <a:chExt cx="4708199" cy="830693"/>
          </a:xfrm>
        </p:grpSpPr>
        <p:sp>
          <p:nvSpPr>
            <p:cNvPr id="21" name="Rectángulo 20"/>
            <p:cNvSpPr/>
            <p:nvPr/>
          </p:nvSpPr>
          <p:spPr>
            <a:xfrm>
              <a:off x="2999296" y="4512487"/>
              <a:ext cx="40736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 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Conector IDC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box de 14 pinos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para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expansão de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hardware</a:t>
              </a:r>
            </a:p>
          </p:txBody>
        </p:sp>
        <p:cxnSp>
          <p:nvCxnSpPr>
            <p:cNvPr id="22" name="Conector recto de flecha 21"/>
            <p:cNvCxnSpPr>
              <a:stCxn id="21" idx="1"/>
            </p:cNvCxnSpPr>
            <p:nvPr/>
          </p:nvCxnSpPr>
          <p:spPr>
            <a:xfrm flipH="1" flipV="1">
              <a:off x="2364771" y="4081904"/>
              <a:ext cx="634524" cy="6306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3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4272634" y="532476"/>
            <a:ext cx="3568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</a:t>
            </a:r>
            <a:r>
              <a:rPr lang="pt-BR" altLang="pt-BR" sz="3200" b="1" dirty="0" smtClean="0"/>
              <a:t>Off-</a:t>
            </a:r>
            <a:r>
              <a:rPr lang="pt-BR" altLang="pt-BR" sz="3200" b="1" dirty="0" err="1" smtClean="0"/>
              <a:t>board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ángulo 2"/>
          <p:cNvSpPr/>
          <p:nvPr/>
        </p:nvSpPr>
        <p:spPr>
          <a:xfrm>
            <a:off x="3236620" y="6228993"/>
            <a:ext cx="6233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Alguns componentes tomado 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das informações do desenvolvimento </a:t>
            </a:r>
            <a:r>
              <a:rPr lang="pt-BR" sz="1400" dirty="0" err="1" smtClean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BitMóvel</a:t>
            </a:r>
            <a:endParaRPr lang="pt-BR" sz="1400" dirty="0"/>
          </a:p>
        </p:txBody>
      </p:sp>
      <p:grpSp>
        <p:nvGrpSpPr>
          <p:cNvPr id="29" name="Grupo 28"/>
          <p:cNvGrpSpPr/>
          <p:nvPr/>
        </p:nvGrpSpPr>
        <p:grpSpPr>
          <a:xfrm>
            <a:off x="439229" y="1279759"/>
            <a:ext cx="3366562" cy="2163237"/>
            <a:chOff x="406009" y="783952"/>
            <a:chExt cx="4386443" cy="2932008"/>
          </a:xfrm>
        </p:grpSpPr>
        <p:pic>
          <p:nvPicPr>
            <p:cNvPr id="3074" name="Picture 2" descr="https://lh7-rt.googleusercontent.com/docsz/AD_4nXf9Kc4YL4HanwXEahZAO22TIj0XiKBZxVRYoAdcAiVhQHaUP8pD_BXI5C4npQWYxRMe4BSWsYJXemU9zBepiNcOnfz4zmGxZE22ktQOz61D8HUZ1X3df333ZtW0kWLJ08uv0zred3LhWKWRc9a88aY7BcGb?key=N6ySKu2bGR6lBTcTIybRhQ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111" b="98890" l="27813" r="88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4" t="17281" r="12297"/>
            <a:stretch/>
          </p:blipFill>
          <p:spPr bwMode="auto">
            <a:xfrm>
              <a:off x="406009" y="783952"/>
              <a:ext cx="3657600" cy="221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39"/>
            <p:cNvSpPr/>
            <p:nvPr/>
          </p:nvSpPr>
          <p:spPr>
            <a:xfrm>
              <a:off x="569869" y="3162747"/>
              <a:ext cx="4222583" cy="553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smtClean="0">
                  <a:hlinkClick r:id="rId5"/>
                </a:rPr>
                <a:t>Chassi</a:t>
              </a:r>
              <a:r>
                <a:rPr lang="pt-BR" dirty="0"/>
                <a:t> </a:t>
              </a:r>
              <a:r>
                <a:rPr lang="pt-BR" dirty="0" smtClean="0"/>
                <a:t>robô móvel </a:t>
              </a:r>
              <a:r>
                <a:rPr lang="pt-BR" dirty="0"/>
                <a:t>e </a:t>
              </a:r>
              <a:r>
                <a:rPr lang="pt-BR" u="sng" dirty="0">
                  <a:hlinkClick r:id="rId6"/>
                </a:rPr>
                <a:t>conexões</a:t>
              </a:r>
              <a:r>
                <a:rPr lang="pt-BR" dirty="0" smtClean="0"/>
                <a:t> </a:t>
              </a:r>
              <a:endParaRPr lang="pt-BR" sz="2000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189965" y="1391127"/>
            <a:ext cx="3021233" cy="2154954"/>
            <a:chOff x="7823404" y="1519158"/>
            <a:chExt cx="4100885" cy="2846135"/>
          </a:xfrm>
        </p:grpSpPr>
        <p:grpSp>
          <p:nvGrpSpPr>
            <p:cNvPr id="28" name="Grupo 27"/>
            <p:cNvGrpSpPr/>
            <p:nvPr/>
          </p:nvGrpSpPr>
          <p:grpSpPr>
            <a:xfrm>
              <a:off x="8346631" y="1519158"/>
              <a:ext cx="3054432" cy="1971022"/>
              <a:chOff x="8346631" y="1519158"/>
              <a:chExt cx="3054432" cy="1971022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346631" y="1519158"/>
                <a:ext cx="3054432" cy="1971022"/>
                <a:chOff x="787224" y="3110906"/>
                <a:chExt cx="3019945" cy="1844102"/>
              </a:xfrm>
            </p:grpSpPr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1544" y="3439935"/>
                  <a:ext cx="1223265" cy="119681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1" name="Imagen 10">
                  <a:hlinkClick r:id="rId6"/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614" l="1088" r="99154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224" y="3110906"/>
                  <a:ext cx="3019945" cy="184410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cxnSp>
            <p:nvCxnSpPr>
              <p:cNvPr id="27" name="Conector recto 26"/>
              <p:cNvCxnSpPr>
                <a:stCxn id="11" idx="0"/>
                <a:endCxn id="11" idx="2"/>
              </p:cNvCxnSpPr>
              <p:nvPr/>
            </p:nvCxnSpPr>
            <p:spPr>
              <a:xfrm>
                <a:off x="9873847" y="1519158"/>
                <a:ext cx="0" cy="1971022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Rectángulo 41"/>
            <p:cNvSpPr/>
            <p:nvPr/>
          </p:nvSpPr>
          <p:spPr>
            <a:xfrm>
              <a:off x="7823404" y="3590954"/>
              <a:ext cx="4100885" cy="774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Driver para motor </a:t>
              </a:r>
              <a:endParaRPr lang="pt-BR" dirty="0" smtClean="0"/>
            </a:p>
            <a:p>
              <a:pPr algn="ctr"/>
              <a:r>
                <a:rPr lang="pt-BR" dirty="0" smtClean="0"/>
                <a:t>(</a:t>
              </a:r>
              <a:r>
                <a:rPr lang="pt-BR" dirty="0"/>
                <a:t>ponte H TB6612FNG)</a:t>
              </a: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6066227" y="1500437"/>
            <a:ext cx="2012726" cy="2054372"/>
            <a:chOff x="644826" y="4030870"/>
            <a:chExt cx="2558769" cy="244637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3" b="98049" l="10000" r="99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1900" y="4030870"/>
              <a:ext cx="2039185" cy="1567624"/>
            </a:xfrm>
            <a:prstGeom prst="rect">
              <a:avLst/>
            </a:prstGeom>
          </p:spPr>
        </p:pic>
        <p:sp>
          <p:nvSpPr>
            <p:cNvPr id="45" name="Rectángulo 44"/>
            <p:cNvSpPr/>
            <p:nvPr/>
          </p:nvSpPr>
          <p:spPr>
            <a:xfrm>
              <a:off x="644826" y="5707582"/>
              <a:ext cx="2558769" cy="769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Motor DC com roda (x2)</a:t>
              </a:r>
              <a:endParaRPr lang="pt-BR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8159951" y="1158796"/>
            <a:ext cx="1907777" cy="2428340"/>
            <a:chOff x="8398694" y="3594556"/>
            <a:chExt cx="2584559" cy="3135281"/>
          </a:xfrm>
        </p:grpSpPr>
        <p:pic>
          <p:nvPicPr>
            <p:cNvPr id="3076" name="Picture 4" descr="Modulo Bluetooth - HC-05 (Mestre + Escravo) - Bluetooth - RoboCore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5" t="14033" r="12647" b="10732"/>
            <a:stretch/>
          </p:blipFill>
          <p:spPr bwMode="auto">
            <a:xfrm>
              <a:off x="8650115" y="3594556"/>
              <a:ext cx="2210763" cy="2463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ángulo 45"/>
            <p:cNvSpPr/>
            <p:nvPr/>
          </p:nvSpPr>
          <p:spPr>
            <a:xfrm>
              <a:off x="8398694" y="5815870"/>
              <a:ext cx="2584559" cy="913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Módulo </a:t>
              </a:r>
              <a:r>
                <a:rPr lang="pt-BR" sz="2000" dirty="0" err="1"/>
                <a:t>bluetooth</a:t>
              </a:r>
              <a:r>
                <a:rPr lang="pt-BR" sz="2000" dirty="0"/>
                <a:t> HC-05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9785370" y="861184"/>
            <a:ext cx="2387644" cy="2594938"/>
            <a:chOff x="4359220" y="1697144"/>
            <a:chExt cx="3395435" cy="3789530"/>
          </a:xfrm>
        </p:grpSpPr>
        <p:pic>
          <p:nvPicPr>
            <p:cNvPr id="3080" name="Picture 8" descr="Celular PNGs para download gratuit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20" y="1697144"/>
              <a:ext cx="3395435" cy="339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ángulo 51"/>
            <p:cNvSpPr/>
            <p:nvPr/>
          </p:nvSpPr>
          <p:spPr>
            <a:xfrm>
              <a:off x="4645057" y="5086564"/>
              <a:ext cx="2857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Celular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363882" y="3655674"/>
            <a:ext cx="3080301" cy="2504781"/>
            <a:chOff x="3242821" y="3861602"/>
            <a:chExt cx="2672511" cy="223537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714" b="94684" l="21250" r="8881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0" t="6852" r="12086"/>
            <a:stretch/>
          </p:blipFill>
          <p:spPr>
            <a:xfrm>
              <a:off x="3626618" y="3861602"/>
              <a:ext cx="1859779" cy="1911590"/>
            </a:xfrm>
            <a:prstGeom prst="rect">
              <a:avLst/>
            </a:prstGeom>
          </p:spPr>
        </p:pic>
        <p:sp>
          <p:nvSpPr>
            <p:cNvPr id="25" name="Rectángulo 24"/>
            <p:cNvSpPr/>
            <p:nvPr/>
          </p:nvSpPr>
          <p:spPr>
            <a:xfrm>
              <a:off x="3242821" y="5727647"/>
              <a:ext cx="26725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Placa de expansão I2C</a:t>
              </a:r>
              <a:endParaRPr lang="pt-BR" dirty="0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9951728" y="3684423"/>
            <a:ext cx="1922396" cy="2590992"/>
            <a:chOff x="5985727" y="3655391"/>
            <a:chExt cx="2003289" cy="2780095"/>
          </a:xfrm>
        </p:grpSpPr>
        <p:pic>
          <p:nvPicPr>
            <p:cNvPr id="1026" name="Picture 2" descr="Suporte Pan/Tilt Para Servo Motor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727" y="3655391"/>
              <a:ext cx="2003289" cy="204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ángulo 30"/>
            <p:cNvSpPr/>
            <p:nvPr/>
          </p:nvSpPr>
          <p:spPr>
            <a:xfrm>
              <a:off x="6091192" y="5741983"/>
              <a:ext cx="1813124" cy="693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 Servo motores </a:t>
              </a:r>
              <a:r>
                <a:rPr lang="pt-BR" dirty="0"/>
                <a:t>e </a:t>
              </a:r>
              <a:r>
                <a:rPr lang="pt-BR" dirty="0" smtClean="0"/>
                <a:t>suporte</a:t>
              </a:r>
              <a:endParaRPr lang="pt-BR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3502731" y="3720183"/>
            <a:ext cx="2395699" cy="2440272"/>
            <a:chOff x="6583128" y="3759108"/>
            <a:chExt cx="2181050" cy="229638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089" b="100000" l="3353" r="9708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3128" y="3759108"/>
              <a:ext cx="2181050" cy="1866292"/>
            </a:xfrm>
            <a:prstGeom prst="rect">
              <a:avLst/>
            </a:prstGeom>
          </p:spPr>
        </p:pic>
        <p:sp>
          <p:nvSpPr>
            <p:cNvPr id="34" name="Rectángulo 33"/>
            <p:cNvSpPr/>
            <p:nvPr/>
          </p:nvSpPr>
          <p:spPr>
            <a:xfrm>
              <a:off x="7059614" y="5686160"/>
              <a:ext cx="13944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Aerofólio</a:t>
              </a:r>
              <a:endParaRPr lang="pt-BR" dirty="0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6166011" y="3876439"/>
            <a:ext cx="1904317" cy="2146212"/>
            <a:chOff x="8154063" y="3908324"/>
            <a:chExt cx="2467044" cy="2743342"/>
          </a:xfrm>
        </p:grpSpPr>
        <p:pic>
          <p:nvPicPr>
            <p:cNvPr id="1028" name="Picture 4" descr="Módulo Sensor De Distância Ultrassônico Hc-sr04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36" b="11978"/>
            <a:stretch/>
          </p:blipFill>
          <p:spPr bwMode="auto">
            <a:xfrm>
              <a:off x="8169854" y="3908324"/>
              <a:ext cx="2337864" cy="1659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ángulo 34"/>
            <p:cNvSpPr/>
            <p:nvPr/>
          </p:nvSpPr>
          <p:spPr>
            <a:xfrm>
              <a:off x="8154063" y="5910947"/>
              <a:ext cx="2467044" cy="740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HC-SR04</a:t>
              </a:r>
            </a:p>
            <a:p>
              <a:pPr algn="ctr"/>
              <a:r>
                <a:rPr lang="pt-BR" dirty="0" smtClean="0"/>
                <a:t>(proximidade)</a:t>
              </a:r>
              <a:endParaRPr lang="pt-BR" dirty="0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8141402" y="4088358"/>
            <a:ext cx="1904317" cy="1981949"/>
            <a:chOff x="8100762" y="4088358"/>
            <a:chExt cx="1904317" cy="1981949"/>
          </a:xfrm>
        </p:grpSpPr>
        <p:pic>
          <p:nvPicPr>
            <p:cNvPr id="1032" name="Picture 8" descr="AHT10 Sensor Module High-Precision Temperature Humidity - I2C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9391" y="4088358"/>
              <a:ext cx="1452894" cy="1089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ángulo 38"/>
            <p:cNvSpPr/>
            <p:nvPr/>
          </p:nvSpPr>
          <p:spPr>
            <a:xfrm>
              <a:off x="8100762" y="5423976"/>
              <a:ext cx="19043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</a:t>
              </a:r>
              <a:r>
                <a:rPr lang="pt-BR" dirty="0" smtClean="0"/>
                <a:t>AHT10</a:t>
              </a:r>
              <a:endParaRPr lang="pt-BR" dirty="0"/>
            </a:p>
            <a:p>
              <a:pPr algn="ctr"/>
              <a:r>
                <a:rPr lang="pt-BR" dirty="0" smtClean="0"/>
                <a:t>(T e UR)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5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929626" y="532476"/>
            <a:ext cx="8254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Câmera ESP32 </a:t>
            </a:r>
            <a:r>
              <a:rPr lang="pt-BR" altLang="pt-BR" sz="3200" b="1" dirty="0" err="1" smtClean="0"/>
              <a:t>Cam</a:t>
            </a:r>
            <a:r>
              <a:rPr lang="pt-BR" altLang="pt-BR" sz="3200" b="1" dirty="0" smtClean="0"/>
              <a:t> e placa </a:t>
            </a:r>
            <a:r>
              <a:rPr lang="pt-BR" altLang="pt-BR" sz="3200" b="1" dirty="0"/>
              <a:t>de circuito </a:t>
            </a:r>
            <a:r>
              <a:rPr lang="pt-BR" altLang="pt-BR" sz="3200" b="1" dirty="0" smtClean="0"/>
              <a:t>impresso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16"/>
          <p:cNvGrpSpPr/>
          <p:nvPr/>
        </p:nvGrpSpPr>
        <p:grpSpPr>
          <a:xfrm>
            <a:off x="5946295" y="1821815"/>
            <a:ext cx="5046860" cy="3728671"/>
            <a:chOff x="5946295" y="1821815"/>
            <a:chExt cx="5046860" cy="3728671"/>
          </a:xfrm>
        </p:grpSpPr>
        <p:pic>
          <p:nvPicPr>
            <p:cNvPr id="2050" name="Picture 2" descr="Placa de circuito impress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551" y="1821815"/>
              <a:ext cx="471634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5946295" y="4904155"/>
              <a:ext cx="5046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rgbClr val="1F2328"/>
                  </a:solidFill>
                </a:rPr>
                <a:t>PCI que possibilita o carregamento de programas na ESP32-CAM</a:t>
              </a:r>
              <a:endParaRPr lang="pt-BR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15495" y="1892935"/>
            <a:ext cx="4355945" cy="3763616"/>
            <a:chOff x="815495" y="1892935"/>
            <a:chExt cx="4355945" cy="3763616"/>
          </a:xfrm>
        </p:grpSpPr>
        <p:pic>
          <p:nvPicPr>
            <p:cNvPr id="2052" name="Picture 4" descr="Placa de circuito impress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753" y="1892935"/>
              <a:ext cx="320680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ángulo 42"/>
            <p:cNvSpPr/>
            <p:nvPr/>
          </p:nvSpPr>
          <p:spPr>
            <a:xfrm>
              <a:off x="815495" y="5010220"/>
              <a:ext cx="4355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srgbClr val="1F2328"/>
                  </a:solidFill>
                </a:rPr>
                <a:t>Diagrama de conexões entre Câmera </a:t>
              </a:r>
              <a:r>
                <a:rPr lang="pt-BR" dirty="0">
                  <a:solidFill>
                    <a:srgbClr val="1F2328"/>
                  </a:solidFill>
                </a:rPr>
                <a:t>ESP32 </a:t>
              </a:r>
              <a:r>
                <a:rPr lang="pt-BR" dirty="0" err="1">
                  <a:solidFill>
                    <a:srgbClr val="1F2328"/>
                  </a:solidFill>
                </a:rPr>
                <a:t>Cam</a:t>
              </a:r>
              <a:r>
                <a:rPr lang="pt-BR" dirty="0">
                  <a:solidFill>
                    <a:srgbClr val="1F2328"/>
                  </a:solidFill>
                </a:rPr>
                <a:t> </a:t>
              </a:r>
              <a:r>
                <a:rPr lang="pt-BR" dirty="0" smtClean="0">
                  <a:solidFill>
                    <a:srgbClr val="1F2328"/>
                  </a:solidFill>
                </a:rPr>
                <a:t>e </a:t>
              </a:r>
              <a:r>
                <a:rPr lang="pt-BR" dirty="0"/>
                <a:t>conversor USB / </a:t>
              </a:r>
              <a:r>
                <a:rPr lang="pt-BR" dirty="0" smtClean="0"/>
                <a:t>TTL FT232RL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478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13659" y="532476"/>
            <a:ext cx="6686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Implementação placa </a:t>
            </a:r>
            <a:r>
              <a:rPr lang="pt-BR" altLang="pt-BR" sz="3200" b="1" dirty="0"/>
              <a:t>de expansão I2C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14" b="94684" l="21250" r="88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6852" r="12086"/>
          <a:stretch/>
        </p:blipFill>
        <p:spPr>
          <a:xfrm>
            <a:off x="3823233" y="1472428"/>
            <a:ext cx="4502931" cy="4505296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214604" y="4254589"/>
            <a:ext cx="3608629" cy="880583"/>
            <a:chOff x="214604" y="3529371"/>
            <a:chExt cx="3608629" cy="880583"/>
          </a:xfrm>
        </p:grpSpPr>
        <p:sp>
          <p:nvSpPr>
            <p:cNvPr id="50" name="Rectángulo 49"/>
            <p:cNvSpPr/>
            <p:nvPr/>
          </p:nvSpPr>
          <p:spPr>
            <a:xfrm>
              <a:off x="214604" y="4031938"/>
              <a:ext cx="3078866" cy="378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Conector de expansão I2C</a:t>
              </a:r>
              <a:endParaRPr lang="pt-BR" dirty="0"/>
            </a:p>
          </p:txBody>
        </p:sp>
        <p:cxnSp>
          <p:nvCxnSpPr>
            <p:cNvPr id="51" name="Conector recto de flecha 50"/>
            <p:cNvCxnSpPr/>
            <p:nvPr/>
          </p:nvCxnSpPr>
          <p:spPr>
            <a:xfrm flipV="1">
              <a:off x="3090441" y="3529371"/>
              <a:ext cx="732792" cy="6915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/>
          <p:cNvGrpSpPr/>
          <p:nvPr/>
        </p:nvGrpSpPr>
        <p:grpSpPr>
          <a:xfrm>
            <a:off x="140899" y="2820940"/>
            <a:ext cx="3953581" cy="947399"/>
            <a:chOff x="214604" y="3730870"/>
            <a:chExt cx="3953581" cy="947399"/>
          </a:xfrm>
        </p:grpSpPr>
        <p:sp>
          <p:nvSpPr>
            <p:cNvPr id="57" name="Rectángulo 56"/>
            <p:cNvSpPr/>
            <p:nvPr/>
          </p:nvSpPr>
          <p:spPr>
            <a:xfrm>
              <a:off x="214604" y="403193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Sensor de temperatura e </a:t>
              </a:r>
              <a:r>
                <a:rPr lang="pt-BR" dirty="0"/>
                <a:t>umidade AHT10</a:t>
              </a:r>
            </a:p>
          </p:txBody>
        </p:sp>
        <p:cxnSp>
          <p:nvCxnSpPr>
            <p:cNvPr id="58" name="Conector recto de flecha 57"/>
            <p:cNvCxnSpPr/>
            <p:nvPr/>
          </p:nvCxnSpPr>
          <p:spPr>
            <a:xfrm flipV="1">
              <a:off x="3090441" y="3730870"/>
              <a:ext cx="1077744" cy="4900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o 59"/>
          <p:cNvGrpSpPr/>
          <p:nvPr/>
        </p:nvGrpSpPr>
        <p:grpSpPr>
          <a:xfrm>
            <a:off x="442633" y="1871249"/>
            <a:ext cx="5159852" cy="369332"/>
            <a:chOff x="-671666" y="4571781"/>
            <a:chExt cx="5159852" cy="369332"/>
          </a:xfrm>
        </p:grpSpPr>
        <p:sp>
          <p:nvSpPr>
            <p:cNvPr id="61" name="Rectángulo 60"/>
            <p:cNvSpPr/>
            <p:nvPr/>
          </p:nvSpPr>
          <p:spPr>
            <a:xfrm>
              <a:off x="-671666" y="4571781"/>
              <a:ext cx="3078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Regulador de tensão 3.3 V</a:t>
              </a:r>
              <a:endParaRPr lang="pt-BR" dirty="0"/>
            </a:p>
          </p:txBody>
        </p:sp>
        <p:cxnSp>
          <p:nvCxnSpPr>
            <p:cNvPr id="62" name="Conector recto de flecha 61"/>
            <p:cNvCxnSpPr/>
            <p:nvPr/>
          </p:nvCxnSpPr>
          <p:spPr>
            <a:xfrm>
              <a:off x="2341160" y="4756447"/>
              <a:ext cx="214702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/>
          <p:cNvGrpSpPr/>
          <p:nvPr/>
        </p:nvGrpSpPr>
        <p:grpSpPr>
          <a:xfrm>
            <a:off x="8234242" y="2620894"/>
            <a:ext cx="3538562" cy="646331"/>
            <a:chOff x="-208760" y="4007758"/>
            <a:chExt cx="3538562" cy="646331"/>
          </a:xfrm>
        </p:grpSpPr>
        <p:sp>
          <p:nvSpPr>
            <p:cNvPr id="67" name="Rectángulo 66"/>
            <p:cNvSpPr/>
            <p:nvPr/>
          </p:nvSpPr>
          <p:spPr>
            <a:xfrm>
              <a:off x="250936" y="400775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Driver para servo motores PCA9685</a:t>
              </a:r>
              <a:endParaRPr lang="pt-BR" dirty="0"/>
            </a:p>
          </p:txBody>
        </p:sp>
        <p:cxnSp>
          <p:nvCxnSpPr>
            <p:cNvPr id="68" name="Conector recto de flecha 67"/>
            <p:cNvCxnSpPr/>
            <p:nvPr/>
          </p:nvCxnSpPr>
          <p:spPr>
            <a:xfrm flipH="1">
              <a:off x="-208760" y="4329388"/>
              <a:ext cx="621685" cy="1356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upo 75"/>
          <p:cNvGrpSpPr/>
          <p:nvPr/>
        </p:nvGrpSpPr>
        <p:grpSpPr>
          <a:xfrm>
            <a:off x="7081520" y="5092498"/>
            <a:ext cx="4582254" cy="646331"/>
            <a:chOff x="3034809" y="3897780"/>
            <a:chExt cx="4582254" cy="646331"/>
          </a:xfrm>
        </p:grpSpPr>
        <p:sp>
          <p:nvSpPr>
            <p:cNvPr id="77" name="Rectángulo 76"/>
            <p:cNvSpPr/>
            <p:nvPr/>
          </p:nvSpPr>
          <p:spPr>
            <a:xfrm>
              <a:off x="4385626" y="3897780"/>
              <a:ext cx="32314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Conector </a:t>
              </a:r>
              <a:r>
                <a:rPr lang="pt-BR" dirty="0" smtClean="0"/>
                <a:t>para alimentação com </a:t>
              </a:r>
              <a:r>
                <a:rPr lang="pt-BR" dirty="0"/>
                <a:t>bateria externa XT30</a:t>
              </a:r>
            </a:p>
          </p:txBody>
        </p:sp>
        <p:cxnSp>
          <p:nvCxnSpPr>
            <p:cNvPr id="78" name="Conector recto de flecha 77"/>
            <p:cNvCxnSpPr/>
            <p:nvPr/>
          </p:nvCxnSpPr>
          <p:spPr>
            <a:xfrm flipH="1" flipV="1">
              <a:off x="3034809" y="4220945"/>
              <a:ext cx="1350818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0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78877" y="552796"/>
            <a:ext cx="666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Fluxograma de software </a:t>
            </a:r>
            <a:r>
              <a:rPr lang="pt-BR" altLang="pt-BR" sz="3200" b="1" dirty="0"/>
              <a:t>na </a:t>
            </a:r>
            <a:r>
              <a:rPr lang="pt-BR" altLang="pt-BR" sz="3200" b="1" dirty="0" err="1"/>
              <a:t>BitDogLab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2375919" y="1674839"/>
            <a:ext cx="6851901" cy="4606421"/>
            <a:chOff x="2375919" y="1674839"/>
            <a:chExt cx="6851901" cy="4606421"/>
          </a:xfrm>
        </p:grpSpPr>
        <p:pic>
          <p:nvPicPr>
            <p:cNvPr id="3074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6" b="50530"/>
            <a:stretch/>
          </p:blipFill>
          <p:spPr bwMode="auto">
            <a:xfrm>
              <a:off x="2375919" y="1674839"/>
              <a:ext cx="2573370" cy="3734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477" r="4960"/>
            <a:stretch/>
          </p:blipFill>
          <p:spPr bwMode="auto">
            <a:xfrm>
              <a:off x="6648323" y="2316479"/>
              <a:ext cx="2579497" cy="396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ector recto 2"/>
            <p:cNvCxnSpPr>
              <a:stCxn id="3074" idx="2"/>
            </p:cNvCxnSpPr>
            <p:nvPr/>
          </p:nvCxnSpPr>
          <p:spPr>
            <a:xfrm>
              <a:off x="3662604" y="5409131"/>
              <a:ext cx="197619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V="1">
              <a:off x="5629707" y="2314919"/>
              <a:ext cx="26873" cy="309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5644985" y="2313850"/>
              <a:ext cx="2304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965624" y="2117291"/>
              <a:ext cx="424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V="1">
              <a:off x="4941669" y="2113799"/>
              <a:ext cx="26873" cy="1800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 flipH="1" flipV="1">
              <a:off x="9212857" y="2111439"/>
              <a:ext cx="2033" cy="372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19" t="25637" r="28924" b="67395"/>
            <a:stretch/>
          </p:blipFill>
          <p:spPr bwMode="auto">
            <a:xfrm>
              <a:off x="6253697" y="3667125"/>
              <a:ext cx="931456" cy="5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/>
            <p:cNvSpPr txBox="1"/>
            <p:nvPr/>
          </p:nvSpPr>
          <p:spPr>
            <a:xfrm>
              <a:off x="6326158" y="3829177"/>
              <a:ext cx="770666" cy="253916"/>
            </a:xfrm>
            <a:prstGeom prst="rect">
              <a:avLst/>
            </a:prstGeom>
            <a:solidFill>
              <a:srgbClr val="0674C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>
                  <a:solidFill>
                    <a:srgbClr val="FFFFFF"/>
                  </a:solidFill>
                </a:rPr>
                <a:t>Parar robô</a:t>
              </a:r>
              <a:endParaRPr lang="pt-BR" sz="105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4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957886" y="552796"/>
            <a:ext cx="4307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Software na ESP32-CAM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00" name="Picture 4" descr="Fluxograma_ESP32C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50" y="1505338"/>
            <a:ext cx="2151069" cy="46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1333</TotalTime>
  <Words>469</Words>
  <Application>Microsoft Office PowerPoint</Application>
  <PresentationFormat>Panorámica</PresentationFormat>
  <Paragraphs>67</Paragraphs>
  <Slides>14</Slides>
  <Notes>0</Notes>
  <HiddenSlides>1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Robô explorador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MUÑOZ QUIROGA</dc:creator>
  <cp:lastModifiedBy>CARLOS MUÑOZ QUIROGA</cp:lastModifiedBy>
  <cp:revision>126</cp:revision>
  <dcterms:created xsi:type="dcterms:W3CDTF">2024-08-18T16:04:35Z</dcterms:created>
  <dcterms:modified xsi:type="dcterms:W3CDTF">2024-11-12T05:20:47Z</dcterms:modified>
</cp:coreProperties>
</file>